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82" r:id="rId4"/>
    <p:sldId id="278" r:id="rId5"/>
    <p:sldId id="283" r:id="rId6"/>
    <p:sldId id="292" r:id="rId7"/>
    <p:sldId id="277" r:id="rId8"/>
    <p:sldId id="258" r:id="rId9"/>
    <p:sldId id="259" r:id="rId10"/>
    <p:sldId id="272" r:id="rId11"/>
    <p:sldId id="273" r:id="rId12"/>
    <p:sldId id="268" r:id="rId13"/>
    <p:sldId id="266" r:id="rId14"/>
    <p:sldId id="267" r:id="rId15"/>
    <p:sldId id="287" r:id="rId16"/>
    <p:sldId id="288" r:id="rId17"/>
    <p:sldId id="289" r:id="rId18"/>
    <p:sldId id="281" r:id="rId19"/>
    <p:sldId id="274" r:id="rId20"/>
    <p:sldId id="284" r:id="rId21"/>
    <p:sldId id="286" r:id="rId22"/>
    <p:sldId id="293" r:id="rId23"/>
    <p:sldId id="269" r:id="rId24"/>
    <p:sldId id="270" r:id="rId25"/>
    <p:sldId id="260" r:id="rId26"/>
    <p:sldId id="262" r:id="rId27"/>
    <p:sldId id="275" r:id="rId28"/>
    <p:sldId id="276" r:id="rId29"/>
    <p:sldId id="279" r:id="rId30"/>
    <p:sldId id="261" r:id="rId31"/>
    <p:sldId id="264" r:id="rId32"/>
    <p:sldId id="263" r:id="rId33"/>
    <p:sldId id="271" r:id="rId34"/>
    <p:sldId id="265" r:id="rId35"/>
    <p:sldId id="28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078B33D-5A73-4180-BC6D-B6569EC06DAC}" type="datetimeFigureOut">
              <a:rPr lang="en-US" smtClean="0"/>
              <a:pPr/>
              <a:t>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8B33D-5A73-4180-BC6D-B6569EC06DAC}" type="datetimeFigureOut">
              <a:rPr lang="en-US" smtClean="0"/>
              <a:pPr/>
              <a:t>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8B33D-5A73-4180-BC6D-B6569EC06DAC}" type="datetimeFigureOut">
              <a:rPr lang="en-US" smtClean="0"/>
              <a:pPr/>
              <a:t>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78B33D-5A73-4180-BC6D-B6569EC06DAC}" type="datetimeFigureOut">
              <a:rPr lang="en-US" smtClean="0"/>
              <a:pPr/>
              <a:t>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8B33D-5A73-4180-BC6D-B6569EC06DAC}" type="datetimeFigureOut">
              <a:rPr lang="en-US" smtClean="0"/>
              <a:pPr/>
              <a:t>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78B33D-5A73-4180-BC6D-B6569EC06DAC}" type="datetimeFigureOut">
              <a:rPr lang="en-US" smtClean="0"/>
              <a:pPr/>
              <a:t>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078B33D-5A73-4180-BC6D-B6569EC06DAC}" type="datetimeFigureOut">
              <a:rPr lang="en-US" smtClean="0"/>
              <a:pPr/>
              <a:t>1/4/2016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078B33D-5A73-4180-BC6D-B6569EC06DAC}" type="datetimeFigureOut">
              <a:rPr lang="en-US" smtClean="0"/>
              <a:pPr/>
              <a:t>1/4/2016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8B33D-5A73-4180-BC6D-B6569EC06DAC}" type="datetimeFigureOut">
              <a:rPr lang="en-US" smtClean="0"/>
              <a:pPr/>
              <a:t>1/4/2016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8B33D-5A73-4180-BC6D-B6569EC06DAC}" type="datetimeFigureOut">
              <a:rPr lang="en-US" smtClean="0"/>
              <a:pPr/>
              <a:t>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8B33D-5A73-4180-BC6D-B6569EC06DAC}" type="datetimeFigureOut">
              <a:rPr lang="en-US" smtClean="0"/>
              <a:pPr/>
              <a:t>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CFFD2-4069-40B8-9CCC-4AAE317936A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8B33D-5A73-4180-BC6D-B6569EC06DAC}" type="datetimeFigureOut">
              <a:rPr lang="en-US" smtClean="0"/>
              <a:pPr/>
              <a:t>1/4/2016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CFFD2-4069-40B8-9CCC-4AAE317936A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1643073"/>
          </a:xfrm>
        </p:spPr>
        <p:txBody>
          <a:bodyPr/>
          <a:lstStyle/>
          <a:p>
            <a:r>
              <a:rPr lang="en-GB" dirty="0" smtClean="0"/>
              <a:t>British Women’s Magazines</a:t>
            </a:r>
            <a:br>
              <a:rPr lang="en-GB" dirty="0" smtClean="0"/>
            </a:br>
            <a:endParaRPr lang="en-GB" dirty="0"/>
          </a:p>
        </p:txBody>
      </p:sp>
      <p:sp>
        <p:nvSpPr>
          <p:cNvPr id="3" name="Subtitle 2"/>
          <p:cNvSpPr>
            <a:spLocks noGrp="1"/>
          </p:cNvSpPr>
          <p:nvPr>
            <p:ph type="subTitle" idx="1"/>
          </p:nvPr>
        </p:nvSpPr>
        <p:spPr>
          <a:xfrm>
            <a:off x="1371600" y="2214554"/>
            <a:ext cx="6400800" cy="3424246"/>
          </a:xfrm>
        </p:spPr>
        <p:txBody>
          <a:bodyPr>
            <a:normAutofit/>
          </a:bodyPr>
          <a:lstStyle/>
          <a:p>
            <a:r>
              <a:rPr lang="en-GB" sz="2000" dirty="0" smtClean="0"/>
              <a:t>Objectives : </a:t>
            </a:r>
          </a:p>
          <a:p>
            <a:r>
              <a:rPr lang="en-GB" sz="2000" dirty="0" smtClean="0"/>
              <a:t>Develop understanding of changes in socio-historical impact.</a:t>
            </a:r>
          </a:p>
          <a:p>
            <a:r>
              <a:rPr lang="en-GB" sz="2000" dirty="0" smtClean="0"/>
              <a:t>Develop understanding in historical shifts in representing gender </a:t>
            </a:r>
          </a:p>
          <a:p>
            <a:r>
              <a:rPr lang="en-GB" sz="2000" dirty="0" smtClean="0"/>
              <a:t>Show understanding of  dominant discourses and ideologies. </a:t>
            </a:r>
          </a:p>
          <a:p>
            <a:r>
              <a:rPr lang="en-GB" sz="2000" dirty="0" smtClean="0"/>
              <a:t>Develop evidence to support your argument in terms of covers, stories, editorials and understanding of historical shifts. </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944womana.jpg"/>
          <p:cNvPicPr>
            <a:picLocks noGrp="1" noChangeAspect="1"/>
          </p:cNvPicPr>
          <p:nvPr>
            <p:ph idx="1"/>
          </p:nvPr>
        </p:nvPicPr>
        <p:blipFill>
          <a:blip r:embed="rId2" cstate="print"/>
          <a:stretch>
            <a:fillRect/>
          </a:stretch>
        </p:blipFill>
        <p:spPr>
          <a:xfrm>
            <a:off x="1785918" y="0"/>
            <a:ext cx="4929221" cy="6858000"/>
          </a:xfrm>
        </p:spPr>
      </p:pic>
      <p:sp>
        <p:nvSpPr>
          <p:cNvPr id="5" name="TextBox 4"/>
          <p:cNvSpPr txBox="1"/>
          <p:nvPr/>
        </p:nvSpPr>
        <p:spPr>
          <a:xfrm>
            <a:off x="428596" y="1857364"/>
            <a:ext cx="1214446" cy="369332"/>
          </a:xfrm>
          <a:prstGeom prst="rect">
            <a:avLst/>
          </a:prstGeom>
          <a:noFill/>
        </p:spPr>
        <p:txBody>
          <a:bodyPr wrap="square" rtlCol="0">
            <a:spAutoFit/>
          </a:bodyPr>
          <a:lstStyle/>
          <a:p>
            <a:r>
              <a:rPr lang="en-GB" dirty="0" smtClean="0"/>
              <a:t>1944</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2222068115_66df29426d.jpg"/>
          <p:cNvPicPr>
            <a:picLocks noGrp="1" noChangeAspect="1"/>
          </p:cNvPicPr>
          <p:nvPr>
            <p:ph idx="1"/>
          </p:nvPr>
        </p:nvPicPr>
        <p:blipFill>
          <a:blip r:embed="rId2" cstate="print"/>
          <a:stretch>
            <a:fillRect/>
          </a:stretch>
        </p:blipFill>
        <p:spPr>
          <a:xfrm>
            <a:off x="1928794" y="285728"/>
            <a:ext cx="5500726" cy="657227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30535452.jpg"/>
          <p:cNvPicPr>
            <a:picLocks noGrp="1" noChangeAspect="1"/>
          </p:cNvPicPr>
          <p:nvPr>
            <p:ph idx="1"/>
          </p:nvPr>
        </p:nvPicPr>
        <p:blipFill>
          <a:blip r:embed="rId2" cstate="print"/>
          <a:stretch>
            <a:fillRect/>
          </a:stretch>
        </p:blipFill>
        <p:spPr>
          <a:xfrm>
            <a:off x="1907704" y="330761"/>
            <a:ext cx="4464496" cy="605056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oman_magazine.jpg"/>
          <p:cNvPicPr>
            <a:picLocks noGrp="1" noChangeAspect="1"/>
          </p:cNvPicPr>
          <p:nvPr>
            <p:ph idx="1"/>
          </p:nvPr>
        </p:nvPicPr>
        <p:blipFill>
          <a:blip r:embed="rId2" cstate="print"/>
          <a:stretch>
            <a:fillRect/>
          </a:stretch>
        </p:blipFill>
        <p:spPr>
          <a:xfrm>
            <a:off x="1643042" y="0"/>
            <a:ext cx="5857916"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omansown.jpg"/>
          <p:cNvPicPr>
            <a:picLocks noGrp="1" noChangeAspect="1"/>
          </p:cNvPicPr>
          <p:nvPr>
            <p:ph idx="1"/>
          </p:nvPr>
        </p:nvPicPr>
        <p:blipFill>
          <a:blip r:embed="rId2" cstate="print"/>
          <a:stretch>
            <a:fillRect/>
          </a:stretch>
        </p:blipFill>
        <p:spPr>
          <a:xfrm>
            <a:off x="1857357" y="0"/>
            <a:ext cx="4895854" cy="6858000"/>
          </a:xfrm>
        </p:spPr>
      </p:pic>
      <p:sp>
        <p:nvSpPr>
          <p:cNvPr id="5" name="TextBox 4"/>
          <p:cNvSpPr txBox="1"/>
          <p:nvPr/>
        </p:nvSpPr>
        <p:spPr>
          <a:xfrm>
            <a:off x="428596" y="2000240"/>
            <a:ext cx="857256" cy="369332"/>
          </a:xfrm>
          <a:prstGeom prst="rect">
            <a:avLst/>
          </a:prstGeom>
          <a:noFill/>
        </p:spPr>
        <p:txBody>
          <a:bodyPr wrap="square" rtlCol="0">
            <a:spAutoFit/>
          </a:bodyPr>
          <a:lstStyle/>
          <a:p>
            <a:r>
              <a:rPr lang="en-GB" dirty="0" smtClean="0"/>
              <a:t>1959</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Family Circle May 1960.jpg"/>
          <p:cNvPicPr>
            <a:picLocks noGrp="1" noChangeAspect="1"/>
          </p:cNvPicPr>
          <p:nvPr>
            <p:ph idx="1"/>
          </p:nvPr>
        </p:nvPicPr>
        <p:blipFill>
          <a:blip r:embed="rId2" cstate="print"/>
          <a:stretch>
            <a:fillRect/>
          </a:stretch>
        </p:blipFill>
        <p:spPr>
          <a:xfrm>
            <a:off x="2195736" y="620688"/>
            <a:ext cx="4392487" cy="514749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1958 / US</a:t>
            </a:r>
            <a:endParaRPr lang="en-GB" dirty="0"/>
          </a:p>
        </p:txBody>
      </p:sp>
      <p:pic>
        <p:nvPicPr>
          <p:cNvPr id="4" name="Content Placeholder 3" descr="LHJ58US.jpg"/>
          <p:cNvPicPr>
            <a:picLocks noGrp="1" noChangeAspect="1"/>
          </p:cNvPicPr>
          <p:nvPr>
            <p:ph idx="1"/>
          </p:nvPr>
        </p:nvPicPr>
        <p:blipFill>
          <a:blip r:embed="rId2" cstate="print"/>
          <a:stretch>
            <a:fillRect/>
          </a:stretch>
        </p:blipFill>
        <p:spPr>
          <a:xfrm>
            <a:off x="2597034" y="1600200"/>
            <a:ext cx="3949931"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1950</a:t>
            </a:r>
            <a:endParaRPr lang="en-GB" dirty="0"/>
          </a:p>
        </p:txBody>
      </p:sp>
      <p:pic>
        <p:nvPicPr>
          <p:cNvPr id="4" name="Content Placeholder 3" descr="wo1950.jpg"/>
          <p:cNvPicPr>
            <a:picLocks noGrp="1" noChangeAspect="1"/>
          </p:cNvPicPr>
          <p:nvPr>
            <p:ph idx="1"/>
          </p:nvPr>
        </p:nvPicPr>
        <p:blipFill>
          <a:blip r:embed="rId2" cstate="print"/>
          <a:stretch>
            <a:fillRect/>
          </a:stretch>
        </p:blipFill>
        <p:spPr>
          <a:xfrm>
            <a:off x="2195736" y="1412776"/>
            <a:ext cx="3744416" cy="453650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t>
            </a:r>
            <a:endParaRPr lang="en-GB" dirty="0"/>
          </a:p>
        </p:txBody>
      </p:sp>
      <p:sp>
        <p:nvSpPr>
          <p:cNvPr id="3" name="Content Placeholder 2"/>
          <p:cNvSpPr>
            <a:spLocks noGrp="1"/>
          </p:cNvSpPr>
          <p:nvPr>
            <p:ph idx="1"/>
          </p:nvPr>
        </p:nvSpPr>
        <p:spPr>
          <a:xfrm>
            <a:off x="467544" y="1556792"/>
            <a:ext cx="8229600" cy="4525963"/>
          </a:xfrm>
        </p:spPr>
        <p:txBody>
          <a:bodyPr>
            <a:normAutofit fontScale="92500" lnSpcReduction="20000"/>
          </a:bodyPr>
          <a:lstStyle/>
          <a:p>
            <a:pPr>
              <a:buNone/>
            </a:pPr>
            <a:r>
              <a:rPr lang="en-GB" dirty="0" smtClean="0"/>
              <a:t>From your analyses of various women’s </a:t>
            </a:r>
          </a:p>
          <a:p>
            <a:pPr>
              <a:buNone/>
            </a:pPr>
            <a:r>
              <a:rPr lang="en-GB" dirty="0" smtClean="0"/>
              <a:t>magazines’ covers and contents what is </a:t>
            </a:r>
          </a:p>
          <a:p>
            <a:pPr>
              <a:buNone/>
            </a:pPr>
            <a:r>
              <a:rPr lang="en-GB" dirty="0" smtClean="0"/>
              <a:t>suggested about representations of women in </a:t>
            </a:r>
          </a:p>
          <a:p>
            <a:pPr>
              <a:buNone/>
            </a:pPr>
            <a:r>
              <a:rPr lang="en-GB" dirty="0" smtClean="0"/>
              <a:t>the 30s/40s/ and 50s? Bring in the theories of </a:t>
            </a:r>
          </a:p>
          <a:p>
            <a:pPr>
              <a:buNone/>
            </a:pPr>
            <a:r>
              <a:rPr lang="en-GB" dirty="0" smtClean="0"/>
              <a:t>Gramsci/ Chomsky and </a:t>
            </a:r>
            <a:r>
              <a:rPr lang="en-GB" dirty="0" smtClean="0"/>
              <a:t>Friedan. </a:t>
            </a:r>
          </a:p>
          <a:p>
            <a:pPr>
              <a:buNone/>
            </a:pPr>
            <a:endParaRPr lang="en-GB" dirty="0" smtClean="0"/>
          </a:p>
          <a:p>
            <a:pPr>
              <a:buNone/>
            </a:pPr>
            <a:r>
              <a:rPr lang="en-GB" dirty="0" smtClean="0"/>
              <a:t>(patriarchal/ submissive / stereotypes/ reductive</a:t>
            </a:r>
          </a:p>
          <a:p>
            <a:pPr>
              <a:buNone/>
            </a:pPr>
            <a:r>
              <a:rPr lang="en-GB" dirty="0" smtClean="0"/>
              <a:t> / </a:t>
            </a:r>
            <a:r>
              <a:rPr lang="en-GB" dirty="0" smtClean="0"/>
              <a:t>decorative </a:t>
            </a:r>
            <a:r>
              <a:rPr lang="en-GB" dirty="0" smtClean="0"/>
              <a:t>/ passive/ dominant discourse/ </a:t>
            </a:r>
          </a:p>
          <a:p>
            <a:pPr>
              <a:buNone/>
            </a:pPr>
            <a:r>
              <a:rPr lang="en-GB" dirty="0" smtClean="0"/>
              <a:t>status quo)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Women’s Magazines Part 2</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Nova magazine was published in Britain from 1965-1975. It employed cutting edge writers, designers and editors, and its coverage of current events and social change set against striking visual design and innovative fashion pages challenged the idea of what a woman's magazine 'should' be. </a:t>
            </a:r>
          </a:p>
          <a:p>
            <a:pPr>
              <a:buNone/>
            </a:pPr>
            <a:r>
              <a:rPr lang="en-GB" dirty="0" smtClean="0"/>
              <a:t> 1970 Miss World Contest was disrupted by feminist agitators/ activists. (see </a:t>
            </a:r>
            <a:r>
              <a:rPr lang="en-GB" dirty="0" err="1" smtClean="0"/>
              <a:t>Youtube</a:t>
            </a:r>
            <a:r>
              <a:rPr lang="en-GB" dirty="0" smtClean="0"/>
              <a:t>) </a:t>
            </a:r>
            <a:br>
              <a:rPr lang="en-GB" dirty="0" smtClean="0"/>
            </a:b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 </a:t>
            </a:r>
            <a:endParaRPr lang="en-GB"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Mass audience v fractured/disjointed audience</a:t>
            </a:r>
          </a:p>
          <a:p>
            <a:pPr>
              <a:buNone/>
            </a:pPr>
            <a:r>
              <a:rPr lang="en-GB" dirty="0" smtClean="0"/>
              <a:t>Collective identity </a:t>
            </a:r>
          </a:p>
          <a:p>
            <a:pPr>
              <a:buNone/>
            </a:pPr>
            <a:r>
              <a:rPr lang="en-GB" dirty="0" smtClean="0"/>
              <a:t>Mediated identity </a:t>
            </a:r>
          </a:p>
          <a:p>
            <a:pPr>
              <a:buNone/>
            </a:pPr>
            <a:r>
              <a:rPr lang="en-GB" dirty="0" smtClean="0"/>
              <a:t>Patriarchal culture </a:t>
            </a:r>
          </a:p>
          <a:p>
            <a:pPr>
              <a:buNone/>
            </a:pPr>
            <a:r>
              <a:rPr lang="en-GB" dirty="0" smtClean="0"/>
              <a:t>Status quo </a:t>
            </a:r>
          </a:p>
          <a:p>
            <a:pPr>
              <a:buNone/>
            </a:pPr>
            <a:r>
              <a:rPr lang="en-GB" dirty="0" smtClean="0"/>
              <a:t>Dominant ideology</a:t>
            </a:r>
          </a:p>
          <a:p>
            <a:pPr>
              <a:buNone/>
            </a:pPr>
            <a:r>
              <a:rPr lang="en-GB" dirty="0" smtClean="0"/>
              <a:t>Passive v active audience</a:t>
            </a:r>
          </a:p>
          <a:p>
            <a:pPr>
              <a:buNone/>
            </a:pPr>
            <a:r>
              <a:rPr lang="en-GB" dirty="0" smtClean="0"/>
              <a:t>Hegemony  </a:t>
            </a:r>
            <a:endParaRPr lang="en-GB" dirty="0" smtClean="0"/>
          </a:p>
          <a:p>
            <a:pPr>
              <a:buNone/>
            </a:pPr>
            <a:r>
              <a:rPr lang="en-GB" dirty="0" err="1" smtClean="0"/>
              <a:t>Coverlines</a:t>
            </a:r>
            <a:r>
              <a:rPr lang="en-GB" dirty="0" smtClean="0"/>
              <a:t>/ideology/connotations/ </a:t>
            </a:r>
          </a:p>
          <a:p>
            <a:pPr>
              <a:buNone/>
            </a:pPr>
            <a:r>
              <a:rPr lang="en-GB" dirty="0" smtClean="0"/>
              <a:t>representations/empowering /disempowering </a:t>
            </a:r>
          </a:p>
          <a:p>
            <a:pPr>
              <a:buNone/>
            </a:pPr>
            <a:r>
              <a:rPr lang="en-GB" dirty="0" smtClean="0"/>
              <a:t>/reductive/ liberating </a:t>
            </a:r>
            <a:endParaRPr lang="en-GB" dirty="0" smtClean="0"/>
          </a:p>
          <a:p>
            <a:pPr>
              <a:buNone/>
            </a:pPr>
            <a:endParaRPr lang="en-GB" dirty="0"/>
          </a:p>
        </p:txBody>
      </p:sp>
    </p:spTree>
    <p:extLst>
      <p:ext uri="{BB962C8B-B14F-4D97-AF65-F5344CB8AC3E}">
        <p14:creationId xmlns:p14="http://schemas.microsoft.com/office/powerpoint/2010/main" val="1606072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Theory </a:t>
            </a:r>
            <a:endParaRPr lang="en-GB" dirty="0"/>
          </a:p>
        </p:txBody>
      </p:sp>
      <p:sp>
        <p:nvSpPr>
          <p:cNvPr id="3" name="Content Placeholder 2"/>
          <p:cNvSpPr>
            <a:spLocks noGrp="1"/>
          </p:cNvSpPr>
          <p:nvPr>
            <p:ph idx="1"/>
          </p:nvPr>
        </p:nvSpPr>
        <p:spPr/>
        <p:txBody>
          <a:bodyPr/>
          <a:lstStyle/>
          <a:p>
            <a:r>
              <a:rPr lang="en-GB" dirty="0" smtClean="0"/>
              <a:t>What would </a:t>
            </a:r>
            <a:r>
              <a:rPr lang="en-GB" dirty="0" smtClean="0"/>
              <a:t>Gramsci / </a:t>
            </a:r>
            <a:r>
              <a:rPr lang="en-GB" dirty="0" smtClean="0"/>
              <a:t>Foucault make of the magazines you have looked at?</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r>
              <a:rPr lang="en-GB" baseline="30000" dirty="0" smtClean="0"/>
              <a:t>nd</a:t>
            </a:r>
            <a:r>
              <a:rPr lang="en-GB" dirty="0" smtClean="0"/>
              <a:t> Wave Feminism </a:t>
            </a:r>
            <a:endParaRPr lang="en-GB" dirty="0"/>
          </a:p>
        </p:txBody>
      </p:sp>
      <p:sp>
        <p:nvSpPr>
          <p:cNvPr id="3" name="Content Placeholder 2"/>
          <p:cNvSpPr>
            <a:spLocks noGrp="1"/>
          </p:cNvSpPr>
          <p:nvPr>
            <p:ph idx="1"/>
          </p:nvPr>
        </p:nvSpPr>
        <p:spPr/>
        <p:txBody>
          <a:bodyPr/>
          <a:lstStyle/>
          <a:p>
            <a:pPr>
              <a:buNone/>
            </a:pPr>
            <a:r>
              <a:rPr lang="en-GB" dirty="0" smtClean="0"/>
              <a:t>   One project of second wave feminism was to create ‘positive’ images of women, to act as a counterweight to the dominant images circulating in popular culture and to raise women’s consciousness of their oppressions</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86778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nova-magazine-october-1965.jpg"/>
          <p:cNvPicPr>
            <a:picLocks noGrp="1" noChangeAspect="1"/>
          </p:cNvPicPr>
          <p:nvPr>
            <p:ph idx="1"/>
          </p:nvPr>
        </p:nvPicPr>
        <p:blipFill>
          <a:blip r:embed="rId2" cstate="print"/>
          <a:stretch>
            <a:fillRect/>
          </a:stretch>
        </p:blipFill>
        <p:spPr>
          <a:xfrm>
            <a:off x="1857356" y="0"/>
            <a:ext cx="6143667" cy="6858000"/>
          </a:xfrm>
        </p:spPr>
      </p:pic>
      <p:sp>
        <p:nvSpPr>
          <p:cNvPr id="5" name="TextBox 4"/>
          <p:cNvSpPr txBox="1"/>
          <p:nvPr/>
        </p:nvSpPr>
        <p:spPr>
          <a:xfrm>
            <a:off x="571472" y="1928802"/>
            <a:ext cx="1285884" cy="369332"/>
          </a:xfrm>
          <a:prstGeom prst="rect">
            <a:avLst/>
          </a:prstGeom>
          <a:noFill/>
        </p:spPr>
        <p:txBody>
          <a:bodyPr wrap="square" rtlCol="0">
            <a:spAutoFit/>
          </a:bodyPr>
          <a:lstStyle/>
          <a:p>
            <a:r>
              <a:rPr lang="en-GB" dirty="0" smtClean="0"/>
              <a:t>1965</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novajan75.jpg"/>
          <p:cNvPicPr>
            <a:picLocks noGrp="1" noChangeAspect="1"/>
          </p:cNvPicPr>
          <p:nvPr>
            <p:ph idx="1"/>
          </p:nvPr>
        </p:nvPicPr>
        <p:blipFill>
          <a:blip r:embed="rId2" cstate="print"/>
          <a:stretch>
            <a:fillRect/>
          </a:stretch>
        </p:blipFill>
        <p:spPr>
          <a:xfrm>
            <a:off x="1643042" y="214290"/>
            <a:ext cx="5500726" cy="6500858"/>
          </a:xfrm>
        </p:spPr>
      </p:pic>
      <p:sp>
        <p:nvSpPr>
          <p:cNvPr id="5" name="TextBox 4"/>
          <p:cNvSpPr txBox="1"/>
          <p:nvPr/>
        </p:nvSpPr>
        <p:spPr>
          <a:xfrm>
            <a:off x="428596" y="2285992"/>
            <a:ext cx="928694" cy="369332"/>
          </a:xfrm>
          <a:prstGeom prst="rect">
            <a:avLst/>
          </a:prstGeom>
          <a:noFill/>
        </p:spPr>
        <p:txBody>
          <a:bodyPr wrap="square" rtlCol="0">
            <a:spAutoFit/>
          </a:bodyPr>
          <a:lstStyle/>
          <a:p>
            <a:r>
              <a:rPr lang="en-GB" dirty="0" smtClean="0"/>
              <a:t>1975</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g-14-woman-mag_62754t.jpg"/>
          <p:cNvPicPr>
            <a:picLocks noGrp="1" noChangeAspect="1"/>
          </p:cNvPicPr>
          <p:nvPr>
            <p:ph idx="1"/>
          </p:nvPr>
        </p:nvPicPr>
        <p:blipFill>
          <a:blip r:embed="rId2" cstate="print"/>
          <a:stretch>
            <a:fillRect/>
          </a:stretch>
        </p:blipFill>
        <p:spPr>
          <a:xfrm>
            <a:off x="2143108" y="285728"/>
            <a:ext cx="4643460" cy="6143668"/>
          </a:xfrm>
        </p:spPr>
      </p:pic>
      <p:sp>
        <p:nvSpPr>
          <p:cNvPr id="5" name="TextBox 4"/>
          <p:cNvSpPr txBox="1"/>
          <p:nvPr/>
        </p:nvSpPr>
        <p:spPr>
          <a:xfrm>
            <a:off x="500034" y="2571744"/>
            <a:ext cx="1714512" cy="369332"/>
          </a:xfrm>
          <a:prstGeom prst="rect">
            <a:avLst/>
          </a:prstGeom>
          <a:noFill/>
        </p:spPr>
        <p:txBody>
          <a:bodyPr wrap="square" rtlCol="0">
            <a:spAutoFit/>
          </a:bodyPr>
          <a:lstStyle/>
          <a:p>
            <a:r>
              <a:rPr lang="en-GB" dirty="0" smtClean="0"/>
              <a:t>1980s</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image002.jpg"/>
          <p:cNvPicPr>
            <a:picLocks noGrp="1" noChangeAspect="1"/>
          </p:cNvPicPr>
          <p:nvPr>
            <p:ph idx="1"/>
          </p:nvPr>
        </p:nvPicPr>
        <p:blipFill>
          <a:blip r:embed="rId2" cstate="print"/>
          <a:stretch>
            <a:fillRect/>
          </a:stretch>
        </p:blipFill>
        <p:spPr>
          <a:xfrm>
            <a:off x="1571604" y="0"/>
            <a:ext cx="5643602" cy="6643710"/>
          </a:xfrm>
        </p:spPr>
      </p:pic>
      <p:sp>
        <p:nvSpPr>
          <p:cNvPr id="5" name="TextBox 4"/>
          <p:cNvSpPr txBox="1"/>
          <p:nvPr/>
        </p:nvSpPr>
        <p:spPr>
          <a:xfrm>
            <a:off x="500034" y="1785926"/>
            <a:ext cx="1000132" cy="1477328"/>
          </a:xfrm>
          <a:prstGeom prst="rect">
            <a:avLst/>
          </a:prstGeom>
          <a:noFill/>
        </p:spPr>
        <p:txBody>
          <a:bodyPr wrap="square" rtlCol="0">
            <a:spAutoFit/>
          </a:bodyPr>
          <a:lstStyle/>
          <a:p>
            <a:r>
              <a:rPr lang="en-GB" dirty="0" smtClean="0"/>
              <a:t>1972</a:t>
            </a:r>
          </a:p>
          <a:p>
            <a:r>
              <a:rPr lang="en-GB" dirty="0" smtClean="0"/>
              <a:t>(Same year as UK Cosmo</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pare_Rib_6.jpg"/>
          <p:cNvPicPr>
            <a:picLocks noGrp="1" noChangeAspect="1"/>
          </p:cNvPicPr>
          <p:nvPr>
            <p:ph idx="1"/>
          </p:nvPr>
        </p:nvPicPr>
        <p:blipFill>
          <a:blip r:embed="rId2" cstate="print"/>
          <a:stretch>
            <a:fillRect/>
          </a:stretch>
        </p:blipFill>
        <p:spPr>
          <a:xfrm>
            <a:off x="2071670" y="214290"/>
            <a:ext cx="5072098" cy="664371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parerib263x.jpg"/>
          <p:cNvPicPr>
            <a:picLocks noGrp="1" noChangeAspect="1"/>
          </p:cNvPicPr>
          <p:nvPr>
            <p:ph idx="1"/>
          </p:nvPr>
        </p:nvPicPr>
        <p:blipFill>
          <a:blip r:embed="rId2" cstate="print"/>
          <a:stretch>
            <a:fillRect/>
          </a:stretch>
        </p:blipFill>
        <p:spPr>
          <a:xfrm>
            <a:off x="1928794" y="0"/>
            <a:ext cx="5143536"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323169324_tp.jpg"/>
          <p:cNvPicPr>
            <a:picLocks noGrp="1" noChangeAspect="1"/>
          </p:cNvPicPr>
          <p:nvPr>
            <p:ph idx="1"/>
          </p:nvPr>
        </p:nvPicPr>
        <p:blipFill>
          <a:blip r:embed="rId2" cstate="print"/>
          <a:stretch>
            <a:fillRect/>
          </a:stretch>
        </p:blipFill>
        <p:spPr>
          <a:xfrm>
            <a:off x="2071670" y="0"/>
            <a:ext cx="5143536"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Parody Stereotypes</a:t>
            </a:r>
            <a:endParaRPr lang="en-GB" dirty="0"/>
          </a:p>
        </p:txBody>
      </p:sp>
      <p:sp>
        <p:nvSpPr>
          <p:cNvPr id="3" name="Content Placeholder 2"/>
          <p:cNvSpPr>
            <a:spLocks noGrp="1"/>
          </p:cNvSpPr>
          <p:nvPr>
            <p:ph idx="1"/>
          </p:nvPr>
        </p:nvSpPr>
        <p:spPr/>
        <p:txBody>
          <a:bodyPr/>
          <a:lstStyle/>
          <a:p>
            <a:pPr>
              <a:buNone/>
            </a:pPr>
            <a:r>
              <a:rPr lang="en-GB" dirty="0" smtClean="0"/>
              <a:t>Women know your limits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untitled.bmp"/>
          <p:cNvPicPr>
            <a:picLocks noGrp="1" noChangeAspect="1"/>
          </p:cNvPicPr>
          <p:nvPr>
            <p:ph idx="1"/>
          </p:nvPr>
        </p:nvPicPr>
        <p:blipFill>
          <a:blip r:embed="rId2" cstate="print"/>
          <a:stretch>
            <a:fillRect/>
          </a:stretch>
        </p:blipFill>
        <p:spPr>
          <a:xfrm>
            <a:off x="2143108" y="285728"/>
            <a:ext cx="4714907" cy="6357981"/>
          </a:xfrm>
        </p:spPr>
      </p:pic>
      <p:sp>
        <p:nvSpPr>
          <p:cNvPr id="5" name="TextBox 4"/>
          <p:cNvSpPr txBox="1"/>
          <p:nvPr/>
        </p:nvSpPr>
        <p:spPr>
          <a:xfrm>
            <a:off x="500034" y="2214554"/>
            <a:ext cx="928694" cy="369332"/>
          </a:xfrm>
          <a:prstGeom prst="rect">
            <a:avLst/>
          </a:prstGeom>
          <a:noFill/>
        </p:spPr>
        <p:txBody>
          <a:bodyPr wrap="square" rtlCol="0">
            <a:spAutoFit/>
          </a:bodyPr>
          <a:lstStyle/>
          <a:p>
            <a:r>
              <a:rPr lang="en-GB" dirty="0" smtClean="0"/>
              <a:t>1978</a:t>
            </a:r>
            <a:endParaRPr lang="en-GB" dirty="0"/>
          </a:p>
        </p:txBody>
      </p:sp>
      <p:sp>
        <p:nvSpPr>
          <p:cNvPr id="6" name="TextBox 5"/>
          <p:cNvSpPr txBox="1"/>
          <p:nvPr/>
        </p:nvSpPr>
        <p:spPr>
          <a:xfrm>
            <a:off x="428596" y="3000372"/>
            <a:ext cx="1500198" cy="2585323"/>
          </a:xfrm>
          <a:prstGeom prst="rect">
            <a:avLst/>
          </a:prstGeom>
          <a:noFill/>
        </p:spPr>
        <p:txBody>
          <a:bodyPr wrap="square" rtlCol="0">
            <a:spAutoFit/>
          </a:bodyPr>
          <a:lstStyle/>
          <a:p>
            <a:r>
              <a:rPr lang="en-GB" dirty="0" smtClean="0"/>
              <a:t>Anna </a:t>
            </a:r>
            <a:r>
              <a:rPr lang="en-GB" dirty="0" err="1" smtClean="0"/>
              <a:t>Faris</a:t>
            </a:r>
            <a:endParaRPr lang="en-GB" dirty="0" smtClean="0"/>
          </a:p>
          <a:p>
            <a:r>
              <a:rPr lang="en-GB" dirty="0" err="1" smtClean="0"/>
              <a:t>Youtube</a:t>
            </a:r>
            <a:endParaRPr lang="en-GB" dirty="0" smtClean="0"/>
          </a:p>
          <a:p>
            <a:r>
              <a:rPr lang="en-GB" dirty="0" smtClean="0"/>
              <a:t>Cosmo cover </a:t>
            </a:r>
          </a:p>
          <a:p>
            <a:r>
              <a:rPr lang="en-GB" dirty="0" smtClean="0"/>
              <a:t>Shoot</a:t>
            </a:r>
          </a:p>
          <a:p>
            <a:endParaRPr lang="en-GB" dirty="0" smtClean="0"/>
          </a:p>
          <a:p>
            <a:r>
              <a:rPr lang="en-GB" dirty="0" smtClean="0"/>
              <a:t>Look Closer-women’s magazine covers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rmAutofit fontScale="90000"/>
          </a:bodyPr>
          <a:lstStyle/>
          <a:p>
            <a:r>
              <a:rPr lang="en-GB" dirty="0" smtClean="0"/>
              <a:t>Spare Rib -1972-</a:t>
            </a:r>
            <a:endParaRPr lang="en-GB" dirty="0"/>
          </a:p>
        </p:txBody>
      </p:sp>
      <p:sp>
        <p:nvSpPr>
          <p:cNvPr id="3" name="Content Placeholder 2"/>
          <p:cNvSpPr>
            <a:spLocks noGrp="1"/>
          </p:cNvSpPr>
          <p:nvPr>
            <p:ph idx="1"/>
          </p:nvPr>
        </p:nvSpPr>
        <p:spPr>
          <a:xfrm>
            <a:off x="457200" y="857232"/>
            <a:ext cx="8229600" cy="5857916"/>
          </a:xfrm>
        </p:spPr>
        <p:txBody>
          <a:bodyPr>
            <a:normAutofit fontScale="55000" lnSpcReduction="20000"/>
          </a:bodyPr>
          <a:lstStyle/>
          <a:p>
            <a:pPr>
              <a:buNone/>
            </a:pPr>
            <a:r>
              <a:rPr lang="en-GB" dirty="0"/>
              <a:t>However, feminists have in hindsight commented on the reluctance of </a:t>
            </a:r>
            <a:endParaRPr lang="en-GB" dirty="0" smtClean="0"/>
          </a:p>
          <a:p>
            <a:pPr>
              <a:buNone/>
            </a:pPr>
            <a:r>
              <a:rPr lang="en-GB" dirty="0" smtClean="0"/>
              <a:t>the </a:t>
            </a:r>
            <a:r>
              <a:rPr lang="en-GB" dirty="0"/>
              <a:t>magazine to deal with one of the fundamental issues of Second </a:t>
            </a:r>
            <a:r>
              <a:rPr lang="en-GB" dirty="0" smtClean="0"/>
              <a:t>Wave</a:t>
            </a:r>
          </a:p>
          <a:p>
            <a:pPr>
              <a:buNone/>
            </a:pPr>
            <a:r>
              <a:rPr lang="en-GB" dirty="0" smtClean="0"/>
              <a:t> </a:t>
            </a:r>
            <a:r>
              <a:rPr lang="en-GB" dirty="0"/>
              <a:t>feminism; that of the personal being political</a:t>
            </a:r>
            <a:r>
              <a:rPr lang="en-GB" dirty="0" smtClean="0"/>
              <a:t>.</a:t>
            </a:r>
          </a:p>
          <a:p>
            <a:pPr>
              <a:buNone/>
            </a:pPr>
            <a:endParaRPr lang="en-GB" dirty="0"/>
          </a:p>
          <a:p>
            <a:pPr>
              <a:buNone/>
            </a:pPr>
            <a:r>
              <a:rPr lang="en-GB" dirty="0"/>
              <a:t>Two of the founders of ‘Spare Rib’, Marsha Rowe and Rose </a:t>
            </a:r>
            <a:r>
              <a:rPr lang="en-GB" dirty="0" err="1"/>
              <a:t>Ades</a:t>
            </a:r>
            <a:r>
              <a:rPr lang="en-GB" dirty="0"/>
              <a:t>, commented </a:t>
            </a:r>
            <a:endParaRPr lang="en-GB" dirty="0" smtClean="0"/>
          </a:p>
          <a:p>
            <a:pPr>
              <a:buNone/>
            </a:pPr>
            <a:r>
              <a:rPr lang="en-GB" dirty="0" smtClean="0"/>
              <a:t>on </a:t>
            </a:r>
            <a:r>
              <a:rPr lang="en-GB" dirty="0"/>
              <a:t>such problems in a talk given at the ‘Women and the Media’ conference </a:t>
            </a:r>
            <a:r>
              <a:rPr lang="en-GB" dirty="0" smtClean="0"/>
              <a:t>in</a:t>
            </a:r>
          </a:p>
          <a:p>
            <a:pPr>
              <a:buNone/>
            </a:pPr>
            <a:r>
              <a:rPr lang="en-GB" dirty="0" smtClean="0"/>
              <a:t> </a:t>
            </a:r>
            <a:r>
              <a:rPr lang="en-GB" dirty="0"/>
              <a:t>Bristol in July1974, saying</a:t>
            </a:r>
            <a:r>
              <a:rPr lang="en-GB" dirty="0" smtClean="0"/>
              <a:t>,</a:t>
            </a:r>
          </a:p>
          <a:p>
            <a:pPr>
              <a:buNone/>
            </a:pPr>
            <a:endParaRPr lang="en-GB" dirty="0"/>
          </a:p>
          <a:p>
            <a:r>
              <a:rPr lang="en-GB" dirty="0"/>
              <a:t> </a:t>
            </a:r>
            <a:r>
              <a:rPr lang="en-GB" i="1" dirty="0"/>
              <a:t>‘It was rushed into, so we were not at all sure what we were communicating, and produced a self-conscious, still underground, political </a:t>
            </a:r>
            <a:r>
              <a:rPr lang="en-GB" i="1" dirty="0" err="1"/>
              <a:t>hotch</a:t>
            </a:r>
            <a:r>
              <a:rPr lang="en-GB" i="1" dirty="0"/>
              <a:t> </a:t>
            </a:r>
            <a:r>
              <a:rPr lang="en-GB" i="1" dirty="0" err="1"/>
              <a:t>potch</a:t>
            </a:r>
            <a:r>
              <a:rPr lang="en-GB" i="1" dirty="0"/>
              <a:t>.</a:t>
            </a:r>
            <a:r>
              <a:rPr lang="en-GB" i="1" u="sng" dirty="0">
                <a:hlinkClick r:id=""/>
              </a:rPr>
              <a:t>[4</a:t>
            </a:r>
            <a:r>
              <a:rPr lang="en-GB" i="1" u="sng" dirty="0" smtClean="0">
                <a:hlinkClick r:id=""/>
              </a:rPr>
              <a:t>]</a:t>
            </a:r>
            <a:r>
              <a:rPr lang="en-GB" i="1" dirty="0" smtClean="0"/>
              <a:t>’</a:t>
            </a:r>
          </a:p>
          <a:p>
            <a:pPr>
              <a:buNone/>
            </a:pPr>
            <a:endParaRPr lang="en-GB" i="1" dirty="0" smtClean="0"/>
          </a:p>
          <a:p>
            <a:pPr>
              <a:buNone/>
            </a:pPr>
            <a:r>
              <a:rPr lang="en-GB" dirty="0" smtClean="0"/>
              <a:t>Despite </a:t>
            </a:r>
            <a:r>
              <a:rPr lang="en-GB" dirty="0"/>
              <a:t>such problems though, ‘Spare Rib’ provided a lifeline for many </a:t>
            </a:r>
            <a:r>
              <a:rPr lang="en-GB" dirty="0" smtClean="0"/>
              <a:t>women </a:t>
            </a:r>
            <a:r>
              <a:rPr lang="en-GB" dirty="0"/>
              <a:t>for </a:t>
            </a:r>
            <a:endParaRPr lang="en-GB" dirty="0" smtClean="0"/>
          </a:p>
          <a:p>
            <a:pPr>
              <a:buNone/>
            </a:pPr>
            <a:r>
              <a:rPr lang="en-GB" dirty="0" smtClean="0"/>
              <a:t>whom </a:t>
            </a:r>
            <a:r>
              <a:rPr lang="en-GB" dirty="0"/>
              <a:t>it was sometimes the only means of contact with the </a:t>
            </a:r>
            <a:r>
              <a:rPr lang="en-GB" dirty="0" smtClean="0"/>
              <a:t>Women’s Liberation</a:t>
            </a:r>
          </a:p>
          <a:p>
            <a:pPr>
              <a:buNone/>
            </a:pPr>
            <a:r>
              <a:rPr lang="en-GB" dirty="0" smtClean="0"/>
              <a:t> </a:t>
            </a:r>
            <a:r>
              <a:rPr lang="en-GB" dirty="0"/>
              <a:t>Movement and emerging feminist </a:t>
            </a:r>
            <a:r>
              <a:rPr lang="en-GB" dirty="0" smtClean="0"/>
              <a:t>thought. However, its run was only 20,000 – 30,000</a:t>
            </a:r>
          </a:p>
          <a:p>
            <a:pPr>
              <a:buNone/>
            </a:pPr>
            <a:r>
              <a:rPr lang="en-GB" dirty="0" smtClean="0"/>
              <a:t> (and folded in 1993)per issue thereby suggesting it was of only limited appeal to a </a:t>
            </a:r>
          </a:p>
          <a:p>
            <a:pPr>
              <a:buNone/>
            </a:pPr>
            <a:r>
              <a:rPr lang="en-GB" dirty="0" smtClean="0"/>
              <a:t>mass audience who found the proto-feminist messages of Cosmopolitan with its </a:t>
            </a:r>
          </a:p>
          <a:p>
            <a:pPr>
              <a:buNone/>
            </a:pPr>
            <a:r>
              <a:rPr lang="en-GB" dirty="0" smtClean="0"/>
              <a:t>unashamed celebration of femininity more appealing. </a:t>
            </a:r>
            <a:r>
              <a:rPr lang="en-GB" dirty="0"/>
              <a:t> </a:t>
            </a:r>
            <a:r>
              <a:rPr lang="en-GB" dirty="0" smtClean="0"/>
              <a:t>Of course, it also made </a:t>
            </a:r>
          </a:p>
          <a:p>
            <a:pPr>
              <a:buNone/>
            </a:pPr>
            <a:r>
              <a:rPr lang="en-GB" dirty="0" smtClean="0"/>
              <a:t>magazines like Spare Rib far less attractive to many advertisers and they refused to run </a:t>
            </a:r>
          </a:p>
          <a:p>
            <a:pPr>
              <a:buNone/>
            </a:pPr>
            <a:r>
              <a:rPr lang="en-GB" dirty="0" smtClean="0"/>
              <a:t>adverts in which women were objectified. An editorial claim. ‘We are confronting the media image of women’s liberation, of bra-burning and test tube babies, on its own ground. We are fighting the media with media of our own.’</a:t>
            </a:r>
            <a:endParaRPr lang="en-GB" dirty="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Style in Spare Rib</a:t>
            </a:r>
            <a:endParaRPr lang="en-GB" dirty="0"/>
          </a:p>
        </p:txBody>
      </p:sp>
      <p:sp>
        <p:nvSpPr>
          <p:cNvPr id="3" name="Content Placeholder 2"/>
          <p:cNvSpPr>
            <a:spLocks noGrp="1"/>
          </p:cNvSpPr>
          <p:nvPr>
            <p:ph idx="1"/>
          </p:nvPr>
        </p:nvSpPr>
        <p:spPr/>
        <p:txBody>
          <a:bodyPr>
            <a:normAutofit fontScale="40000" lnSpcReduction="20000"/>
          </a:bodyPr>
          <a:lstStyle/>
          <a:p>
            <a:r>
              <a:rPr lang="en-GB" dirty="0"/>
              <a:t>Many of the founders of ‘Spare Rib’ such as Marsha Rowe and Rosie Boycott were formerly involved in the underground press of the 60s that had experienced great success with the advent of liberal movements.  This was reflected in the look and style of the magazine which shunned the glossy style of women’s publications such as ‘Cosmopolitan’ in favour of a look that imitated the bold, simple style of the newsletters of the 60s underground press.</a:t>
            </a:r>
          </a:p>
          <a:p>
            <a:pPr>
              <a:buNone/>
            </a:pPr>
            <a:r>
              <a:rPr lang="en-GB" dirty="0"/>
              <a:t> </a:t>
            </a:r>
          </a:p>
          <a:p>
            <a:r>
              <a:rPr lang="en-GB" dirty="0"/>
              <a:t>Its purpose, as set out in its editorial was to investigate and present alternatives to the traditional gender roles for women of virgin, wife or mother.  Its early publications were linked closely with political theories of the time.  In particular anti-capitalism was linked to women’s issues via the cosmetic industry’s exploitation of women’s insecurities and the pressure on them to be beauty-conscious.  It also carried articles criticising the advertising industry and its encouragement of a materialistic consumer-culture.  An early issue of the magazine for example contains an article criticising the attempts of kitchen firms to persuade women to perpetually update their homes.  It states,</a:t>
            </a:r>
          </a:p>
          <a:p>
            <a:r>
              <a:rPr lang="en-GB" dirty="0"/>
              <a:t> </a:t>
            </a:r>
            <a:r>
              <a:rPr lang="en-GB" i="1" dirty="0"/>
              <a:t>‘There is no such thing as an innocent design.  In the drive to sell, design is used to convince consumers that products are continually new and improved.</a:t>
            </a:r>
            <a:r>
              <a:rPr lang="en-GB" i="1" u="sng" dirty="0">
                <a:hlinkClick r:id=""/>
              </a:rPr>
              <a:t>[3</a:t>
            </a:r>
            <a:r>
              <a:rPr lang="en-GB" i="1" u="sng" dirty="0" smtClean="0">
                <a:hlinkClick r:id=""/>
              </a:rPr>
              <a:t>]</a:t>
            </a:r>
            <a:r>
              <a:rPr lang="en-GB" i="1" dirty="0" smtClean="0"/>
              <a:t>’</a:t>
            </a:r>
          </a:p>
          <a:p>
            <a:endParaRPr lang="en-GB" i="1" dirty="0" smtClean="0"/>
          </a:p>
          <a:p>
            <a:r>
              <a:rPr lang="en-GB" i="1" dirty="0" smtClean="0"/>
              <a:t>Content included critiques of the advertising and cosmetics industry which exacerbated female anxiety by </a:t>
            </a:r>
            <a:r>
              <a:rPr lang="en-GB" i="1" dirty="0" err="1" smtClean="0"/>
              <a:t>propogating</a:t>
            </a:r>
            <a:r>
              <a:rPr lang="en-GB" i="1" dirty="0" smtClean="0"/>
              <a:t> outdated decorative stereotypes. </a:t>
            </a:r>
          </a:p>
          <a:p>
            <a:endParaRPr lang="en-GB" i="1" dirty="0" smtClean="0"/>
          </a:p>
          <a:p>
            <a:endParaRPr lang="en-GB" dirty="0"/>
          </a:p>
          <a:p>
            <a:pPr>
              <a:buNone/>
            </a:pPr>
            <a:r>
              <a:rPr lang="en-GB" dirty="0"/>
              <a:t> </a:t>
            </a:r>
          </a:p>
          <a:p>
            <a:pPr>
              <a:buNone/>
            </a:pPr>
            <a:r>
              <a:rPr lang="en-GB" dirty="0"/>
              <a:t> </a:t>
            </a:r>
          </a:p>
          <a:p>
            <a:pPr>
              <a:buNone/>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t>
            </a:r>
            <a:endParaRPr lang="en-GB" dirty="0"/>
          </a:p>
        </p:txBody>
      </p:sp>
      <p:sp>
        <p:nvSpPr>
          <p:cNvPr id="3" name="Content Placeholder 2"/>
          <p:cNvSpPr>
            <a:spLocks noGrp="1"/>
          </p:cNvSpPr>
          <p:nvPr>
            <p:ph idx="1"/>
          </p:nvPr>
        </p:nvSpPr>
        <p:spPr/>
        <p:txBody>
          <a:bodyPr/>
          <a:lstStyle/>
          <a:p>
            <a:pPr>
              <a:buNone/>
            </a:pPr>
            <a:r>
              <a:rPr lang="en-GB" dirty="0" smtClean="0"/>
              <a:t>In what ways are Nova, Working Woman and </a:t>
            </a:r>
          </a:p>
          <a:p>
            <a:pPr>
              <a:buNone/>
            </a:pPr>
            <a:r>
              <a:rPr lang="en-GB" dirty="0" smtClean="0"/>
              <a:t>Spare Rib different to other magazines you have </a:t>
            </a:r>
          </a:p>
          <a:p>
            <a:pPr>
              <a:buNone/>
            </a:pPr>
            <a:r>
              <a:rPr lang="en-GB" dirty="0" smtClean="0"/>
              <a:t>studied in terms of style and content and what </a:t>
            </a:r>
          </a:p>
          <a:p>
            <a:pPr>
              <a:buNone/>
            </a:pPr>
            <a:r>
              <a:rPr lang="en-GB" dirty="0" smtClean="0"/>
              <a:t>are the implications of this? </a:t>
            </a:r>
          </a:p>
          <a:p>
            <a:pPr>
              <a:buNone/>
            </a:pPr>
            <a:r>
              <a:rPr lang="en-GB" dirty="0" smtClean="0"/>
              <a:t>What problems did these magazines face and </a:t>
            </a:r>
          </a:p>
          <a:p>
            <a:pPr>
              <a:buNone/>
            </a:pPr>
            <a:r>
              <a:rPr lang="en-GB" dirty="0" smtClean="0"/>
              <a:t>how successful were they in overcoming them </a:t>
            </a:r>
          </a:p>
          <a:p>
            <a:pPr>
              <a:buNone/>
            </a:pPr>
            <a:r>
              <a:rPr lang="en-GB" dirty="0" smtClean="0"/>
              <a:t>and why? </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Continuing Changes </a:t>
            </a:r>
            <a:endParaRPr lang="en-GB" dirty="0"/>
          </a:p>
        </p:txBody>
      </p:sp>
      <p:sp>
        <p:nvSpPr>
          <p:cNvPr id="3" name="Content Placeholder 2"/>
          <p:cNvSpPr>
            <a:spLocks noGrp="1"/>
          </p:cNvSpPr>
          <p:nvPr>
            <p:ph idx="1"/>
          </p:nvPr>
        </p:nvSpPr>
        <p:spPr>
          <a:xfrm>
            <a:off x="457200" y="1643050"/>
            <a:ext cx="8229600" cy="4483113"/>
          </a:xfrm>
        </p:spPr>
        <p:txBody>
          <a:bodyPr>
            <a:normAutofit/>
          </a:bodyPr>
          <a:lstStyle/>
          <a:p>
            <a:r>
              <a:rPr lang="en-GB" sz="1100" b="1" dirty="0" smtClean="0"/>
              <a:t>Woman's Realm fails to find recipe for its survival</a:t>
            </a:r>
          </a:p>
          <a:p>
            <a:r>
              <a:rPr lang="en-GB" sz="1100" dirty="0" smtClean="0"/>
              <a:t> </a:t>
            </a:r>
          </a:p>
          <a:p>
            <a:r>
              <a:rPr lang="en-GB" sz="1100" dirty="0" smtClean="0"/>
              <a:t>By Tom Leonard, Media Correspondent</a:t>
            </a:r>
            <a:br>
              <a:rPr lang="en-GB" sz="1100" dirty="0" smtClean="0"/>
            </a:br>
            <a:r>
              <a:rPr lang="en-GB" sz="1100" dirty="0" smtClean="0"/>
              <a:t>Published: 12:00AM BST 19 Apr 2001</a:t>
            </a:r>
          </a:p>
          <a:p>
            <a:r>
              <a:rPr lang="en-GB" sz="1100" dirty="0" smtClean="0"/>
              <a:t>THE weekly magazine Woman's Realm, which has treated generations of readers to knitting patterns and 20 quick recipes for chicken, is folding after its publisher judged it was out of touch with modern women.</a:t>
            </a:r>
          </a:p>
          <a:p>
            <a:r>
              <a:rPr lang="en-GB" sz="1100" b="1" dirty="0" smtClean="0"/>
              <a:t>'Dowdy image': the magazine is to be merged with its sister publication, Woman's Weekly</a:t>
            </a:r>
            <a:r>
              <a:rPr lang="en-GB" sz="1100" dirty="0" smtClean="0"/>
              <a:t> The title, which was launched in 1958, still has sales of 152,000 but has failed to shake off its "dowdy image", IPC said yesterday. It will be merged with its sister publication, Woman's Weekly, while IPC hopes to attract its more upmarket readers to a new magazine, Your Life.</a:t>
            </a:r>
          </a:p>
          <a:p>
            <a:r>
              <a:rPr lang="en-GB" sz="1100" dirty="0" smtClean="0"/>
              <a:t> </a:t>
            </a:r>
          </a:p>
          <a:p>
            <a:r>
              <a:rPr lang="en-GB" sz="1100" dirty="0" smtClean="0"/>
              <a:t>The company believes the new title - whose first issue includes articles on designer shoes and women terrorists as well as exotic travel, "decadent" lifestyles and fashion - is more representative of the lives of women in their late thirties and forties.</a:t>
            </a:r>
          </a:p>
          <a:p>
            <a:r>
              <a:rPr lang="en-GB" sz="1100" dirty="0" smtClean="0"/>
              <a:t>Mary Frances, the editor of both Woman's Realm and Your Life, said that research for IPC showed that Woman's Realm's content no longer reflected the financially independent lives of its target readership. The research suggests that such women do not necessarily believe that marriage is for life and that a high percentage will have tried illegal drugs.</a:t>
            </a:r>
          </a:p>
          <a:p>
            <a:r>
              <a:rPr lang="en-GB" sz="1100" dirty="0" smtClean="0"/>
              <a:t>She said: "We tried to change the magazine but it is still associated with knitting, even though we haven't carried patterns for six years. The lives of women in their forties and fifties are quite different to their mother's generation or even to 10 years ago.</a:t>
            </a:r>
          </a:p>
          <a:p>
            <a:r>
              <a:rPr lang="en-GB" sz="1100" dirty="0" smtClean="0"/>
              <a:t>"We've got women like Madonna, Sharon Stone and Lulu in their forties now. Women are more confident now. They were the first generation to take the Pill and go to pop festivals. These are women who have been at the vanguard of social change and refuse to think middle-aged."</a:t>
            </a:r>
          </a:p>
          <a:p>
            <a:r>
              <a:rPr lang="en-GB" sz="1100" dirty="0" smtClean="0"/>
              <a:t>While the staple diet of Women's Realm has been subjects such as health and decorating advice, IPC's research suggests that the current generation of readers are more interested in indulging themselves. With their children having left home, the so-called "empty nesters" have the time and money for such luxuries as Christmas shopping trips to New York and buying a second car</a:t>
            </a:r>
            <a:endParaRPr lang="en-GB"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smtClean="0"/>
              <a:t>Assessment </a:t>
            </a:r>
            <a:endParaRPr lang="en-GB" dirty="0"/>
          </a:p>
        </p:txBody>
      </p:sp>
      <p:sp>
        <p:nvSpPr>
          <p:cNvPr id="3" name="Content Placeholder 2"/>
          <p:cNvSpPr>
            <a:spLocks noGrp="1"/>
          </p:cNvSpPr>
          <p:nvPr>
            <p:ph idx="1"/>
          </p:nvPr>
        </p:nvSpPr>
        <p:spPr>
          <a:xfrm>
            <a:off x="457200" y="928670"/>
            <a:ext cx="8229600" cy="5197493"/>
          </a:xfrm>
        </p:spPr>
        <p:txBody>
          <a:bodyPr>
            <a:normAutofit/>
          </a:bodyPr>
          <a:lstStyle/>
          <a:p>
            <a:pPr>
              <a:buNone/>
            </a:pPr>
            <a:r>
              <a:rPr lang="en-GB" sz="1200" dirty="0" smtClean="0"/>
              <a:t>1. Analyse the  first set of covers. Consider and explain the dominant ideology relating to gender roles in society. Support your </a:t>
            </a:r>
          </a:p>
          <a:p>
            <a:pPr>
              <a:buNone/>
            </a:pPr>
            <a:r>
              <a:rPr lang="en-GB" sz="1200" dirty="0" smtClean="0"/>
              <a:t>argument with reference to the cover models (dress, actions, shot composition), cover lines and indications of content, </a:t>
            </a:r>
          </a:p>
          <a:p>
            <a:pPr>
              <a:buNone/>
            </a:pPr>
            <a:r>
              <a:rPr lang="en-GB" sz="1200" dirty="0" smtClean="0"/>
              <a:t>connotations of titles of the magazines and any changes relating to socio-historical context (</a:t>
            </a:r>
            <a:r>
              <a:rPr lang="en-GB" sz="1200" dirty="0" err="1" smtClean="0"/>
              <a:t>e,g</a:t>
            </a:r>
            <a:r>
              <a:rPr lang="en-GB" sz="1200" dirty="0" smtClean="0"/>
              <a:t> the 1944 issue). </a:t>
            </a:r>
          </a:p>
          <a:p>
            <a:pPr>
              <a:buNone/>
            </a:pPr>
            <a:endParaRPr lang="en-GB" sz="1200" dirty="0" smtClean="0"/>
          </a:p>
          <a:p>
            <a:pPr>
              <a:buNone/>
            </a:pPr>
            <a:r>
              <a:rPr lang="en-GB" sz="1200" dirty="0" smtClean="0"/>
              <a:t>2. In what ways are Nova, Working Woman and Spare Rib different to other magazines you have studied in terms of style and </a:t>
            </a:r>
          </a:p>
          <a:p>
            <a:pPr>
              <a:buNone/>
            </a:pPr>
            <a:r>
              <a:rPr lang="en-GB" sz="1200" dirty="0" smtClean="0"/>
              <a:t>content and what are the implications of this? What problems did these magazines face and how successful were they in </a:t>
            </a:r>
          </a:p>
          <a:p>
            <a:pPr>
              <a:buNone/>
            </a:pPr>
            <a:r>
              <a:rPr lang="en-GB" sz="1200" dirty="0" smtClean="0"/>
              <a:t>overcoming them and why? </a:t>
            </a:r>
          </a:p>
          <a:p>
            <a:pPr>
              <a:buNone/>
            </a:pPr>
            <a:endParaRPr lang="en-GB" sz="1200" dirty="0" smtClean="0"/>
          </a:p>
          <a:p>
            <a:pPr>
              <a:buNone/>
            </a:pPr>
            <a:r>
              <a:rPr lang="en-GB" sz="1200" dirty="0" smtClean="0"/>
              <a:t>3. What is significant about the success of recent magazines such as Glamour and Cosmopolitan  and the demise of Magazines like </a:t>
            </a:r>
          </a:p>
          <a:p>
            <a:pPr>
              <a:buNone/>
            </a:pPr>
            <a:r>
              <a:rPr lang="en-GB" sz="1200" dirty="0" smtClean="0"/>
              <a:t>Spare </a:t>
            </a:r>
            <a:r>
              <a:rPr lang="en-GB" sz="1200" smtClean="0"/>
              <a:t>Rib and </a:t>
            </a:r>
            <a:r>
              <a:rPr lang="en-GB" sz="1200" dirty="0" smtClean="0"/>
              <a:t>Woman’s Realm in understanding the modern woman? </a:t>
            </a:r>
          </a:p>
          <a:p>
            <a:pPr>
              <a:buNone/>
            </a:pPr>
            <a:endParaRPr lang="en-GB"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t>Content </a:t>
            </a:r>
            <a:endParaRPr lang="en-GB" dirty="0"/>
          </a:p>
        </p:txBody>
      </p:sp>
      <p:sp>
        <p:nvSpPr>
          <p:cNvPr id="3" name="Content Placeholder 2"/>
          <p:cNvSpPr>
            <a:spLocks noGrp="1"/>
          </p:cNvSpPr>
          <p:nvPr>
            <p:ph idx="1"/>
          </p:nvPr>
        </p:nvSpPr>
        <p:spPr/>
        <p:txBody>
          <a:bodyPr>
            <a:normAutofit/>
          </a:bodyPr>
          <a:lstStyle/>
          <a:p>
            <a:pPr>
              <a:buNone/>
            </a:pPr>
            <a:r>
              <a:rPr lang="en-GB" sz="1600" dirty="0" smtClean="0"/>
              <a:t>The Ladies Home Journal in the 1950s quiz , ‘Making marriage work’ set women the task of </a:t>
            </a:r>
          </a:p>
          <a:p>
            <a:pPr>
              <a:buNone/>
            </a:pPr>
            <a:r>
              <a:rPr lang="en-GB" sz="1600" dirty="0" smtClean="0"/>
              <a:t>comparing themselves to a subjugated female ‘ideal’. Questions included , ‘Does your husband </a:t>
            </a:r>
          </a:p>
          <a:p>
            <a:pPr>
              <a:buNone/>
            </a:pPr>
            <a:r>
              <a:rPr lang="en-GB" sz="1600" dirty="0" smtClean="0"/>
              <a:t>grumble nastily when meals are unavoidably delayed?’ carried obvious implied messages. Wives</a:t>
            </a:r>
          </a:p>
          <a:p>
            <a:pPr>
              <a:buNone/>
            </a:pPr>
            <a:r>
              <a:rPr lang="en-GB" sz="1600" dirty="0" smtClean="0"/>
              <a:t> were not encouraged to divorce or seek counselling but to adopt a ‘less critical’ manner </a:t>
            </a:r>
          </a:p>
          <a:p>
            <a:pPr>
              <a:buNone/>
            </a:pPr>
            <a:r>
              <a:rPr lang="en-GB" sz="1600" dirty="0" smtClean="0"/>
              <a:t>suggesting female inadequacy as the root cause. </a:t>
            </a:r>
          </a:p>
          <a:p>
            <a:pPr>
              <a:buNone/>
            </a:pPr>
            <a:endParaRPr lang="en-GB" sz="1600" dirty="0" smtClean="0"/>
          </a:p>
          <a:p>
            <a:pPr>
              <a:buNone/>
            </a:pPr>
            <a:r>
              <a:rPr lang="en-GB" sz="1600" dirty="0" smtClean="0"/>
              <a:t>The first U.K Cosmopolitan (1972)has a ‘How Good A Lover Are You?’ quiz. </a:t>
            </a:r>
          </a:p>
          <a:p>
            <a:pPr>
              <a:buNone/>
            </a:pPr>
            <a:endParaRPr lang="en-GB" sz="1600" dirty="0" smtClean="0"/>
          </a:p>
          <a:p>
            <a:pPr>
              <a:buNone/>
            </a:pPr>
            <a:r>
              <a:rPr lang="en-GB" sz="1600" dirty="0" smtClean="0"/>
              <a:t>What is suggested by the change in content in the context of women’s roles in society?</a:t>
            </a:r>
          </a:p>
          <a:p>
            <a:pPr>
              <a:buNone/>
            </a:pPr>
            <a:endParaRPr lang="en-GB" sz="1600" dirty="0" smtClean="0"/>
          </a:p>
          <a:p>
            <a:pPr>
              <a:buNone/>
            </a:pPr>
            <a:endParaRPr lang="en-GB" sz="1600" dirty="0" smtClean="0"/>
          </a:p>
          <a:p>
            <a:pPr>
              <a:buNone/>
            </a:pPr>
            <a:endParaRPr lang="en-GB"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Theory </a:t>
            </a:r>
            <a:endParaRPr lang="en-GB" dirty="0"/>
          </a:p>
        </p:txBody>
      </p:sp>
      <p:sp>
        <p:nvSpPr>
          <p:cNvPr id="3" name="Content Placeholder 2"/>
          <p:cNvSpPr>
            <a:spLocks noGrp="1"/>
          </p:cNvSpPr>
          <p:nvPr>
            <p:ph idx="1"/>
          </p:nvPr>
        </p:nvSpPr>
        <p:spPr>
          <a:xfrm>
            <a:off x="457200" y="980728"/>
            <a:ext cx="8229600" cy="5145435"/>
          </a:xfrm>
        </p:spPr>
        <p:txBody>
          <a:bodyPr>
            <a:noAutofit/>
          </a:bodyPr>
          <a:lstStyle/>
          <a:p>
            <a:pPr>
              <a:buNone/>
            </a:pPr>
            <a:r>
              <a:rPr lang="en-GB" sz="1400" dirty="0" smtClean="0"/>
              <a:t>1963 Betty Friedan ‘The Feminine Mystique’ attacked the image of ‘the happy </a:t>
            </a:r>
            <a:r>
              <a:rPr lang="en-GB" sz="1400" dirty="0" smtClean="0"/>
              <a:t>h____________ heroine</a:t>
            </a:r>
            <a:r>
              <a:rPr lang="en-GB" sz="1400" dirty="0" smtClean="0"/>
              <a:t>’, </a:t>
            </a:r>
            <a:endParaRPr lang="en-GB" sz="1400" dirty="0" smtClean="0"/>
          </a:p>
          <a:p>
            <a:pPr>
              <a:buNone/>
            </a:pPr>
            <a:r>
              <a:rPr lang="en-GB" sz="1400" dirty="0" smtClean="0"/>
              <a:t>encouraging women </a:t>
            </a:r>
            <a:r>
              <a:rPr lang="en-GB" sz="1400" dirty="0" smtClean="0"/>
              <a:t>to serve the family rather than fulfil their potential.</a:t>
            </a:r>
          </a:p>
          <a:p>
            <a:pPr>
              <a:buNone/>
            </a:pPr>
            <a:endParaRPr lang="en-GB" sz="1400" dirty="0" smtClean="0"/>
          </a:p>
          <a:p>
            <a:pPr>
              <a:buNone/>
            </a:pPr>
            <a:r>
              <a:rPr lang="en-GB" sz="1400" dirty="0" smtClean="0"/>
              <a:t>Friedan shows that the editorial decisions concerning women's magazines were being mostly made by men, </a:t>
            </a:r>
          </a:p>
          <a:p>
            <a:pPr>
              <a:buNone/>
            </a:pPr>
            <a:r>
              <a:rPr lang="en-GB" sz="1400" dirty="0" smtClean="0"/>
              <a:t>who insisted on stories and articles that showed women as either happy housewives or unhappy, neurotic </a:t>
            </a:r>
          </a:p>
          <a:p>
            <a:pPr>
              <a:buNone/>
            </a:pPr>
            <a:r>
              <a:rPr lang="en-GB" sz="1400" dirty="0" smtClean="0"/>
              <a:t>C__________, </a:t>
            </a:r>
            <a:r>
              <a:rPr lang="en-GB" sz="1400" dirty="0" smtClean="0"/>
              <a:t>thus creating the "feminine mystique"—the idea that women were naturally fulfilled by </a:t>
            </a:r>
            <a:endParaRPr lang="en-GB" sz="1400" dirty="0" smtClean="0"/>
          </a:p>
          <a:p>
            <a:pPr>
              <a:buNone/>
            </a:pPr>
            <a:r>
              <a:rPr lang="en-GB" sz="1400" dirty="0" smtClean="0"/>
              <a:t>devoting their </a:t>
            </a:r>
            <a:r>
              <a:rPr lang="en-GB" sz="1400" dirty="0" smtClean="0"/>
              <a:t>lives to being housewives and mothers. Friedan notes that this is in contrast to the 1930s, at </a:t>
            </a:r>
            <a:endParaRPr lang="en-GB" sz="1400" dirty="0" smtClean="0"/>
          </a:p>
          <a:p>
            <a:pPr>
              <a:buNone/>
            </a:pPr>
            <a:r>
              <a:rPr lang="en-GB" sz="1400" dirty="0" smtClean="0"/>
              <a:t>which </a:t>
            </a:r>
            <a:r>
              <a:rPr lang="en-GB" sz="1400" dirty="0" smtClean="0"/>
              <a:t>time </a:t>
            </a:r>
            <a:r>
              <a:rPr lang="en-GB" sz="1400" dirty="0" smtClean="0"/>
              <a:t>women's </a:t>
            </a:r>
            <a:r>
              <a:rPr lang="en-GB" sz="1400" dirty="0" smtClean="0"/>
              <a:t>magazines often featured confident and independent heroines, many of whom were </a:t>
            </a:r>
            <a:endParaRPr lang="en-GB" sz="1400" dirty="0" smtClean="0"/>
          </a:p>
          <a:p>
            <a:pPr>
              <a:buNone/>
            </a:pPr>
            <a:r>
              <a:rPr lang="en-GB" sz="1400" dirty="0" smtClean="0"/>
              <a:t>involved </a:t>
            </a:r>
            <a:r>
              <a:rPr lang="en-GB" sz="1400" dirty="0" smtClean="0"/>
              <a:t>in </a:t>
            </a:r>
            <a:r>
              <a:rPr lang="en-GB" sz="1400" dirty="0" smtClean="0"/>
              <a:t>careers</a:t>
            </a:r>
            <a:endParaRPr lang="en-GB" sz="1400" dirty="0" smtClean="0"/>
          </a:p>
          <a:p>
            <a:pPr>
              <a:buNone/>
            </a:pPr>
            <a:endParaRPr lang="en-GB" sz="1400" dirty="0" smtClean="0"/>
          </a:p>
          <a:p>
            <a:pPr>
              <a:buNone/>
            </a:pPr>
            <a:r>
              <a:rPr lang="en-GB" sz="1400" dirty="0" smtClean="0"/>
              <a:t>Discussing </a:t>
            </a:r>
            <a:r>
              <a:rPr lang="en-GB" sz="1400" dirty="0" err="1" smtClean="0"/>
              <a:t>McCalls</a:t>
            </a:r>
            <a:r>
              <a:rPr lang="en-GB" sz="1400" dirty="0" smtClean="0"/>
              <a:t> Magazine she writes, ‘the image of woman that emerges from this big pretty magazine is </a:t>
            </a:r>
          </a:p>
          <a:p>
            <a:pPr>
              <a:buNone/>
            </a:pPr>
            <a:r>
              <a:rPr lang="en-GB" sz="1400" dirty="0" smtClean="0"/>
              <a:t>young and </a:t>
            </a:r>
            <a:r>
              <a:rPr lang="en-GB" sz="1400" dirty="0" err="1" smtClean="0"/>
              <a:t>frivolous,almost</a:t>
            </a:r>
            <a:r>
              <a:rPr lang="en-GB" sz="1400" dirty="0" smtClean="0"/>
              <a:t> childlike; fluffy and </a:t>
            </a:r>
            <a:r>
              <a:rPr lang="en-GB" sz="1400" dirty="0" err="1" smtClean="0"/>
              <a:t>feminine;p</a:t>
            </a:r>
            <a:r>
              <a:rPr lang="en-GB" sz="1400" dirty="0" smtClean="0"/>
              <a:t>________; </a:t>
            </a:r>
            <a:r>
              <a:rPr lang="en-GB" sz="1400" dirty="0" smtClean="0"/>
              <a:t>gaily content in a world of bedroom and </a:t>
            </a:r>
          </a:p>
          <a:p>
            <a:pPr>
              <a:buNone/>
            </a:pPr>
            <a:r>
              <a:rPr lang="en-GB" sz="1400" dirty="0" smtClean="0"/>
              <a:t>K__________, </a:t>
            </a:r>
            <a:r>
              <a:rPr lang="en-GB" sz="1400" dirty="0" smtClean="0"/>
              <a:t>sex, babies and home. The magazine surely does not leave out sex; the only goal  a woman is </a:t>
            </a:r>
          </a:p>
          <a:p>
            <a:pPr>
              <a:buNone/>
            </a:pPr>
            <a:r>
              <a:rPr lang="en-GB" sz="1400" dirty="0" smtClean="0"/>
              <a:t>permitted is the pursuit of a man. It is crammed full of food, clothing, cosmetics, furniture, and the physical </a:t>
            </a:r>
          </a:p>
          <a:p>
            <a:pPr>
              <a:buNone/>
            </a:pPr>
            <a:r>
              <a:rPr lang="en-GB" sz="1400" dirty="0" smtClean="0"/>
              <a:t>bodies of young women, but where is the world of thoughts and ideas, the life of the mind and the spirit?’ </a:t>
            </a:r>
          </a:p>
          <a:p>
            <a:pPr>
              <a:buNone/>
            </a:pPr>
            <a:endParaRPr lang="en-GB" sz="1400" dirty="0" smtClean="0"/>
          </a:p>
          <a:p>
            <a:pPr>
              <a:buNone/>
            </a:pPr>
            <a:r>
              <a:rPr lang="en-GB" sz="1400" dirty="0" smtClean="0"/>
              <a:t>She also comments that these magazines contained a ‘”warning that </a:t>
            </a:r>
            <a:r>
              <a:rPr lang="en-GB" sz="1400" dirty="0" smtClean="0"/>
              <a:t>c__________  </a:t>
            </a:r>
            <a:r>
              <a:rPr lang="en-GB" sz="1400" dirty="0" smtClean="0"/>
              <a:t>and higher education were </a:t>
            </a:r>
          </a:p>
          <a:p>
            <a:pPr>
              <a:buNone/>
            </a:pPr>
            <a:r>
              <a:rPr lang="en-GB" sz="1400" dirty="0" smtClean="0"/>
              <a:t>leading to the “</a:t>
            </a:r>
            <a:r>
              <a:rPr lang="en-GB" sz="1400" dirty="0" err="1" smtClean="0"/>
              <a:t>masculisation</a:t>
            </a:r>
            <a:r>
              <a:rPr lang="en-GB" sz="1400" dirty="0" smtClean="0"/>
              <a:t> of women with enormously dangerous consequences to the home, the children </a:t>
            </a:r>
          </a:p>
          <a:p>
            <a:pPr>
              <a:buNone/>
            </a:pPr>
            <a:r>
              <a:rPr lang="en-GB" sz="1400" dirty="0" smtClean="0"/>
              <a:t>dependent on it and to the ability of the woman, as well as her husband to obtain sexual gratification.’ “</a:t>
            </a:r>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Marxist Theory </a:t>
            </a:r>
            <a:endParaRPr lang="en-GB" dirty="0"/>
          </a:p>
        </p:txBody>
      </p:sp>
      <p:sp>
        <p:nvSpPr>
          <p:cNvPr id="3" name="Content Placeholder 2"/>
          <p:cNvSpPr>
            <a:spLocks noGrp="1"/>
          </p:cNvSpPr>
          <p:nvPr>
            <p:ph idx="1"/>
          </p:nvPr>
        </p:nvSpPr>
        <p:spPr/>
        <p:txBody>
          <a:bodyPr>
            <a:normAutofit fontScale="55000" lnSpcReduction="20000"/>
          </a:bodyPr>
          <a:lstStyle/>
          <a:p>
            <a:pPr>
              <a:buNone/>
            </a:pPr>
            <a:r>
              <a:rPr lang="en-GB" dirty="0"/>
              <a:t>Noam Chomsky : (Manufacturing Consent)</a:t>
            </a:r>
          </a:p>
          <a:p>
            <a:pPr>
              <a:buNone/>
            </a:pPr>
            <a:r>
              <a:rPr lang="en-GB" dirty="0"/>
              <a:t>‘    The mass media serves as a system for transmitting messages to the general populace. It is their function to amuse, entertain and inform, and to inculcate individuals with the values and beliefs and codes of behaviour that will integrate them to the institutional structures of the larger society. Hegemony is a representational strategy of power; it involves the use of representations to control people (to manufacture the consent of the ruled to the rule of the rulers).’</a:t>
            </a:r>
          </a:p>
          <a:p>
            <a:pPr>
              <a:buNone/>
            </a:pPr>
            <a:endParaRPr lang="en-GB" dirty="0"/>
          </a:p>
          <a:p>
            <a:pPr>
              <a:buNone/>
            </a:pPr>
            <a:r>
              <a:rPr lang="en-GB" b="1" dirty="0"/>
              <a:t>Cultural hegemony</a:t>
            </a:r>
            <a:r>
              <a:rPr lang="en-GB" dirty="0"/>
              <a:t> is the  term used by the Marxist philosopher </a:t>
            </a:r>
            <a:r>
              <a:rPr lang="en-GB" b="1" u="sng" dirty="0"/>
              <a:t>Antonio Gramsci</a:t>
            </a:r>
            <a:r>
              <a:rPr lang="en-GB" dirty="0"/>
              <a:t>. It states that a culturally diverse society can be  ruled by one dominant class which imposes its own ideology on others. This dominant group’s ideology then comes to be seen as the norm and the only valid ideology thereby maintaining its control of power and the status quo.</a:t>
            </a:r>
          </a:p>
          <a:p>
            <a:pPr>
              <a:buNone/>
            </a:pPr>
            <a:endParaRPr lang="en-GB" dirty="0"/>
          </a:p>
          <a:p>
            <a:pPr>
              <a:buNone/>
            </a:pPr>
            <a:r>
              <a:rPr lang="en-GB" dirty="0"/>
              <a:t>Cultural hegemony imposes/ maintains the status quo. Through cultural hegemony women are / have been encouraged to remain passive and subordinate.</a:t>
            </a:r>
          </a:p>
          <a:p>
            <a:pPr marL="0" indent="0">
              <a:buNone/>
            </a:pPr>
            <a:endParaRPr lang="en-GB" dirty="0"/>
          </a:p>
        </p:txBody>
      </p:sp>
    </p:spTree>
    <p:extLst>
      <p:ext uri="{BB962C8B-B14F-4D97-AF65-F5344CB8AC3E}">
        <p14:creationId xmlns:p14="http://schemas.microsoft.com/office/powerpoint/2010/main" val="284945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 2</a:t>
            </a:r>
            <a:r>
              <a:rPr lang="en-GB" baseline="30000" dirty="0" smtClean="0"/>
              <a:t>nd</a:t>
            </a:r>
            <a:r>
              <a:rPr lang="en-GB" dirty="0" smtClean="0"/>
              <a:t> wave </a:t>
            </a:r>
            <a:endParaRPr lang="en-GB" dirty="0"/>
          </a:p>
        </p:txBody>
      </p:sp>
      <p:sp>
        <p:nvSpPr>
          <p:cNvPr id="3" name="Content Placeholder 2"/>
          <p:cNvSpPr>
            <a:spLocks noGrp="1"/>
          </p:cNvSpPr>
          <p:nvPr>
            <p:ph idx="1"/>
          </p:nvPr>
        </p:nvSpPr>
        <p:spPr/>
        <p:txBody>
          <a:bodyPr>
            <a:normAutofit/>
          </a:bodyPr>
          <a:lstStyle/>
          <a:p>
            <a:pPr>
              <a:buNone/>
            </a:pPr>
            <a:r>
              <a:rPr lang="en-GB" sz="1800" dirty="0" smtClean="0"/>
              <a:t>Analyse the following covers. Consider and explain the dominant ideology relating to </a:t>
            </a:r>
          </a:p>
          <a:p>
            <a:pPr>
              <a:buNone/>
            </a:pPr>
            <a:r>
              <a:rPr lang="en-GB" sz="1800" dirty="0" smtClean="0"/>
              <a:t>gender roles in society. Support your argument with reference to the cover models </a:t>
            </a:r>
          </a:p>
          <a:p>
            <a:pPr>
              <a:buNone/>
            </a:pPr>
            <a:r>
              <a:rPr lang="en-GB" sz="1800" dirty="0" smtClean="0"/>
              <a:t>(dress, actions, shot composition), cover lines and indications of content, connotations</a:t>
            </a:r>
          </a:p>
          <a:p>
            <a:pPr>
              <a:buNone/>
            </a:pPr>
            <a:r>
              <a:rPr lang="en-GB" sz="1800" dirty="0" smtClean="0"/>
              <a:t> of titles of the magazines and any changes relating to socio-historical context (</a:t>
            </a:r>
            <a:r>
              <a:rPr lang="en-GB" sz="1800" dirty="0" err="1" smtClean="0"/>
              <a:t>e,g</a:t>
            </a:r>
            <a:r>
              <a:rPr lang="en-GB" sz="1800" dirty="0" smtClean="0"/>
              <a:t> the </a:t>
            </a:r>
          </a:p>
          <a:p>
            <a:pPr>
              <a:buNone/>
            </a:pPr>
            <a:r>
              <a:rPr lang="en-GB" sz="1800" dirty="0" smtClean="0"/>
              <a:t>1944 issue). </a:t>
            </a:r>
          </a:p>
          <a:p>
            <a:pPr>
              <a:buNone/>
            </a:pPr>
            <a:endParaRPr lang="en-GB" sz="1800" dirty="0" smtClean="0"/>
          </a:p>
          <a:p>
            <a:pPr>
              <a:buNone/>
            </a:pPr>
            <a:r>
              <a:rPr lang="en-GB" sz="1800" dirty="0" smtClean="0"/>
              <a:t>Make Notes / </a:t>
            </a:r>
            <a:r>
              <a:rPr lang="en-GB" sz="1800" dirty="0" err="1" smtClean="0"/>
              <a:t>spidergram</a:t>
            </a:r>
            <a:r>
              <a:rPr lang="en-GB" sz="1800" dirty="0" smtClean="0"/>
              <a:t> on the ideologies presented by this range of magazines. </a:t>
            </a:r>
            <a:endParaRPr lang="en-GB"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pd724799.jpg"/>
          <p:cNvPicPr>
            <a:picLocks noGrp="1" noChangeAspect="1"/>
          </p:cNvPicPr>
          <p:nvPr>
            <p:ph idx="1"/>
          </p:nvPr>
        </p:nvPicPr>
        <p:blipFill>
          <a:blip r:embed="rId2" cstate="print"/>
          <a:stretch>
            <a:fillRect/>
          </a:stretch>
        </p:blipFill>
        <p:spPr>
          <a:xfrm>
            <a:off x="1857356" y="0"/>
            <a:ext cx="5000660" cy="6858000"/>
          </a:xfrm>
        </p:spPr>
      </p:pic>
      <p:sp>
        <p:nvSpPr>
          <p:cNvPr id="5" name="TextBox 4"/>
          <p:cNvSpPr txBox="1"/>
          <p:nvPr/>
        </p:nvSpPr>
        <p:spPr>
          <a:xfrm>
            <a:off x="500034" y="1500174"/>
            <a:ext cx="1500198" cy="2308324"/>
          </a:xfrm>
          <a:prstGeom prst="rect">
            <a:avLst/>
          </a:prstGeom>
          <a:noFill/>
        </p:spPr>
        <p:txBody>
          <a:bodyPr wrap="square" rtlCol="0">
            <a:spAutoFit/>
          </a:bodyPr>
          <a:lstStyle/>
          <a:p>
            <a:r>
              <a:rPr lang="en-GB" dirty="0" smtClean="0"/>
              <a:t>Dominant Discourse </a:t>
            </a:r>
          </a:p>
          <a:p>
            <a:endParaRPr lang="en-GB" dirty="0" smtClean="0"/>
          </a:p>
          <a:p>
            <a:r>
              <a:rPr lang="en-GB" dirty="0" err="1" smtClean="0"/>
              <a:t>CoverLines</a:t>
            </a:r>
            <a:endParaRPr lang="en-GB" dirty="0" smtClean="0"/>
          </a:p>
          <a:p>
            <a:endParaRPr lang="en-GB" dirty="0" smtClean="0"/>
          </a:p>
          <a:p>
            <a:r>
              <a:rPr lang="en-GB" dirty="0" smtClean="0"/>
              <a:t>Actions</a:t>
            </a:r>
          </a:p>
          <a:p>
            <a:endParaRPr lang="en-GB" dirty="0" smtClean="0"/>
          </a:p>
          <a:p>
            <a:endParaRPr lang="en-GB" dirty="0"/>
          </a:p>
        </p:txBody>
      </p:sp>
      <p:cxnSp>
        <p:nvCxnSpPr>
          <p:cNvPr id="8" name="Straight Connector 7"/>
          <p:cNvCxnSpPr/>
          <p:nvPr/>
        </p:nvCxnSpPr>
        <p:spPr>
          <a:xfrm rot="10800000" flipV="1">
            <a:off x="928662" y="3857628"/>
            <a:ext cx="1143008" cy="785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44208" y="3068390"/>
            <a:ext cx="1656184" cy="28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00628" y="3214686"/>
            <a:ext cx="2857520" cy="107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00100" y="6357958"/>
            <a:ext cx="1285884"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86512" y="928670"/>
            <a:ext cx="2214578"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928662" y="214290"/>
            <a:ext cx="1143008" cy="428628"/>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4282" y="571480"/>
            <a:ext cx="1428760" cy="646331"/>
          </a:xfrm>
          <a:prstGeom prst="rect">
            <a:avLst/>
          </a:prstGeom>
          <a:noFill/>
        </p:spPr>
        <p:txBody>
          <a:bodyPr wrap="square" rtlCol="0">
            <a:spAutoFit/>
          </a:bodyPr>
          <a:lstStyle/>
          <a:p>
            <a:r>
              <a:rPr lang="en-GB" dirty="0" smtClean="0"/>
              <a:t>Implications of </a:t>
            </a:r>
            <a:r>
              <a:rPr lang="en-GB" dirty="0" err="1" smtClean="0"/>
              <a:t>coverlines</a:t>
            </a:r>
            <a:endParaRPr lang="en-GB" dirty="0"/>
          </a:p>
        </p:txBody>
      </p:sp>
      <p:sp>
        <p:nvSpPr>
          <p:cNvPr id="20" name="TextBox 19"/>
          <p:cNvSpPr txBox="1"/>
          <p:nvPr/>
        </p:nvSpPr>
        <p:spPr>
          <a:xfrm>
            <a:off x="7236296" y="1643050"/>
            <a:ext cx="1693422" cy="1200329"/>
          </a:xfrm>
          <a:prstGeom prst="rect">
            <a:avLst/>
          </a:prstGeom>
          <a:noFill/>
        </p:spPr>
        <p:txBody>
          <a:bodyPr wrap="square" rtlCol="0">
            <a:spAutoFit/>
          </a:bodyPr>
          <a:lstStyle/>
          <a:p>
            <a:r>
              <a:rPr lang="en-GB" dirty="0" smtClean="0"/>
              <a:t>Title connotations / </a:t>
            </a:r>
            <a:r>
              <a:rPr lang="en-GB" dirty="0" err="1" smtClean="0"/>
              <a:t>idelogical</a:t>
            </a:r>
            <a:r>
              <a:rPr lang="en-GB" dirty="0" smtClean="0"/>
              <a:t> implications</a:t>
            </a:r>
            <a:endParaRPr lang="en-GB" dirty="0"/>
          </a:p>
        </p:txBody>
      </p:sp>
      <p:sp>
        <p:nvSpPr>
          <p:cNvPr id="21" name="TextBox 20"/>
          <p:cNvSpPr txBox="1"/>
          <p:nvPr/>
        </p:nvSpPr>
        <p:spPr>
          <a:xfrm>
            <a:off x="7308304" y="3356992"/>
            <a:ext cx="1835696" cy="369332"/>
          </a:xfrm>
          <a:prstGeom prst="rect">
            <a:avLst/>
          </a:prstGeom>
          <a:noFill/>
        </p:spPr>
        <p:txBody>
          <a:bodyPr wrap="square" rtlCol="0">
            <a:spAutoFit/>
          </a:bodyPr>
          <a:lstStyle/>
          <a:p>
            <a:r>
              <a:rPr lang="en-GB" dirty="0" smtClean="0"/>
              <a:t>Gender roles</a:t>
            </a:r>
            <a:endParaRPr lang="en-GB" dirty="0"/>
          </a:p>
        </p:txBody>
      </p:sp>
      <p:sp>
        <p:nvSpPr>
          <p:cNvPr id="22" name="TextBox 21"/>
          <p:cNvSpPr txBox="1"/>
          <p:nvPr/>
        </p:nvSpPr>
        <p:spPr>
          <a:xfrm>
            <a:off x="7858148" y="4143380"/>
            <a:ext cx="1071570" cy="369332"/>
          </a:xfrm>
          <a:prstGeom prst="rect">
            <a:avLst/>
          </a:prstGeom>
          <a:noFill/>
        </p:spPr>
        <p:txBody>
          <a:bodyPr wrap="square" rtlCol="0">
            <a:spAutoFit/>
          </a:bodyPr>
          <a:lstStyle/>
          <a:p>
            <a:r>
              <a:rPr lang="en-GB" dirty="0" smtClean="0"/>
              <a:t>Clothing</a:t>
            </a:r>
            <a:endParaRPr lang="en-GB" dirty="0"/>
          </a:p>
        </p:txBody>
      </p:sp>
      <p:sp>
        <p:nvSpPr>
          <p:cNvPr id="23" name="TextBox 22"/>
          <p:cNvSpPr txBox="1"/>
          <p:nvPr/>
        </p:nvSpPr>
        <p:spPr>
          <a:xfrm>
            <a:off x="357158" y="4500570"/>
            <a:ext cx="1285884" cy="369332"/>
          </a:xfrm>
          <a:prstGeom prst="rect">
            <a:avLst/>
          </a:prstGeom>
          <a:noFill/>
        </p:spPr>
        <p:txBody>
          <a:bodyPr wrap="square" rtlCol="0">
            <a:spAutoFit/>
          </a:bodyPr>
          <a:lstStyle/>
          <a:p>
            <a:r>
              <a:rPr lang="en-GB" dirty="0" smtClean="0"/>
              <a:t>Costume </a:t>
            </a:r>
            <a:endParaRPr lang="en-GB" dirty="0"/>
          </a:p>
        </p:txBody>
      </p:sp>
      <p:sp>
        <p:nvSpPr>
          <p:cNvPr id="24" name="TextBox 23"/>
          <p:cNvSpPr txBox="1"/>
          <p:nvPr/>
        </p:nvSpPr>
        <p:spPr>
          <a:xfrm>
            <a:off x="395536" y="5949280"/>
            <a:ext cx="1440160" cy="369332"/>
          </a:xfrm>
          <a:prstGeom prst="rect">
            <a:avLst/>
          </a:prstGeom>
          <a:noFill/>
        </p:spPr>
        <p:txBody>
          <a:bodyPr wrap="square" rtlCol="0">
            <a:spAutoFit/>
          </a:bodyPr>
          <a:lstStyle/>
          <a:p>
            <a:r>
              <a:rPr lang="en-GB" dirty="0" smtClean="0"/>
              <a:t>Language</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g-14-woman-mag2_62755s.jpg"/>
          <p:cNvPicPr>
            <a:picLocks noGrp="1" noChangeAspect="1"/>
          </p:cNvPicPr>
          <p:nvPr>
            <p:ph idx="1"/>
          </p:nvPr>
        </p:nvPicPr>
        <p:blipFill>
          <a:blip r:embed="rId2" cstate="print"/>
          <a:stretch>
            <a:fillRect/>
          </a:stretch>
        </p:blipFill>
        <p:spPr>
          <a:xfrm>
            <a:off x="1857356" y="0"/>
            <a:ext cx="4786346" cy="6858000"/>
          </a:xfrm>
        </p:spPr>
      </p:pic>
      <p:sp>
        <p:nvSpPr>
          <p:cNvPr id="5" name="TextBox 4"/>
          <p:cNvSpPr txBox="1"/>
          <p:nvPr/>
        </p:nvSpPr>
        <p:spPr>
          <a:xfrm>
            <a:off x="571472" y="2000240"/>
            <a:ext cx="1071570" cy="369332"/>
          </a:xfrm>
          <a:prstGeom prst="rect">
            <a:avLst/>
          </a:prstGeom>
          <a:noFill/>
        </p:spPr>
        <p:txBody>
          <a:bodyPr wrap="square" rtlCol="0">
            <a:spAutoFit/>
          </a:bodyPr>
          <a:lstStyle/>
          <a:p>
            <a:r>
              <a:rPr lang="en-GB" dirty="0" smtClean="0"/>
              <a:t>1944</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TotalTime>
  <Words>1458</Words>
  <Application>Microsoft Office PowerPoint</Application>
  <PresentationFormat>On-screen Show (4:3)</PresentationFormat>
  <Paragraphs>172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British Women’s Magazines </vt:lpstr>
      <vt:lpstr>Key Terms </vt:lpstr>
      <vt:lpstr>Parody Stereotypes</vt:lpstr>
      <vt:lpstr>Content </vt:lpstr>
      <vt:lpstr>Theory </vt:lpstr>
      <vt:lpstr>Marxist Theory </vt:lpstr>
      <vt:lpstr>Pre 2nd wave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1958 / US</vt:lpstr>
      <vt:lpstr>1950</vt:lpstr>
      <vt:lpstr>Assessment </vt:lpstr>
      <vt:lpstr>Women’s Magazines Part 2</vt:lpstr>
      <vt:lpstr>Applying Theory </vt:lpstr>
      <vt:lpstr>2nd Wave Feminism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Spare Rib -1972-</vt:lpstr>
      <vt:lpstr>Style in Spare Rib</vt:lpstr>
      <vt:lpstr>Assessment </vt:lpstr>
      <vt:lpstr>Continuing Changes </vt:lpstr>
      <vt:lpstr>Assessment </vt:lpstr>
    </vt:vector>
  </TitlesOfParts>
  <Company>The John Fisher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Women’s Magazines</dc:title>
  <dc:creator>staff0041</dc:creator>
  <cp:lastModifiedBy>Wayne O'brien</cp:lastModifiedBy>
  <cp:revision>64</cp:revision>
  <dcterms:created xsi:type="dcterms:W3CDTF">2010-03-02T09:15:13Z</dcterms:created>
  <dcterms:modified xsi:type="dcterms:W3CDTF">2016-01-04T14:52:20Z</dcterms:modified>
</cp:coreProperties>
</file>